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63" r:id="rId2"/>
    <p:sldId id="300" r:id="rId3"/>
    <p:sldId id="272" r:id="rId4"/>
    <p:sldId id="398" r:id="rId5"/>
    <p:sldId id="399" r:id="rId6"/>
    <p:sldId id="518" r:id="rId7"/>
    <p:sldId id="277" r:id="rId8"/>
    <p:sldId id="280" r:id="rId9"/>
    <p:sldId id="279" r:id="rId10"/>
    <p:sldId id="291" r:id="rId11"/>
    <p:sldId id="260" r:id="rId12"/>
    <p:sldId id="276" r:id="rId13"/>
    <p:sldId id="301" r:id="rId14"/>
    <p:sldId id="305" r:id="rId15"/>
    <p:sldId id="286" r:id="rId16"/>
    <p:sldId id="288" r:id="rId17"/>
    <p:sldId id="292" r:id="rId18"/>
    <p:sldId id="284" r:id="rId19"/>
    <p:sldId id="282" r:id="rId20"/>
    <p:sldId id="261" r:id="rId21"/>
    <p:sldId id="262" r:id="rId22"/>
    <p:sldId id="265" r:id="rId23"/>
    <p:sldId id="267" r:id="rId24"/>
    <p:sldId id="302" r:id="rId25"/>
    <p:sldId id="269" r:id="rId26"/>
    <p:sldId id="295" r:id="rId27"/>
    <p:sldId id="303" r:id="rId28"/>
    <p:sldId id="294" r:id="rId29"/>
    <p:sldId id="270" r:id="rId30"/>
    <p:sldId id="264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8945" autoAdjust="0"/>
    <p:restoredTop sz="94660"/>
  </p:normalViewPr>
  <p:slideViewPr>
    <p:cSldViewPr>
      <p:cViewPr>
        <p:scale>
          <a:sx n="50" d="100"/>
          <a:sy n="50" d="100"/>
        </p:scale>
        <p:origin x="1228" y="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5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E7D013-07F4-4152-A065-F8274666923F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29E22B-7AB9-4A66-BD5F-E359380C8C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74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Ayokunle Odelaye, Fredericksburg sculptor</a:t>
            </a:r>
          </a:p>
        </p:txBody>
      </p:sp>
      <p:sp>
        <p:nvSpPr>
          <p:cNvPr id="5468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9200284-C80F-41F1-975B-895BA1D6EFAF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29E22B-7AB9-4A66-BD5F-E359380C8C1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100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86E9A-C7CD-4CB9-8680-9B7FC48854E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9/23/2026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589B4-1EDE-41D5-A2AD-F9961888249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D4A04-0CD7-421D-BA84-2D94A70C9CF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9/23/2026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47A48-1CBE-4B30-B4E3-096BFD8BF74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ECDAF-4D9E-483F-8D34-9138002EEE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9/23/2026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DF822-6DC2-4A3F-93C1-53D1CF8F244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19C23-1B60-41F0-A5C0-AA3FEBDDB26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9/23/2026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A5F66-8ABC-4699-90C4-CB2E88B1835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E7B39-1D69-4F73-93D3-0259E196F2D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9/23/2026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0B176-B86E-4632-A9E6-5FB79497BE0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D38E3-374E-4A02-A290-D76AC0E2713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9/23/2026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4F402-D718-4104-9850-0AF0ECF876E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52DD8-095D-4E6C-84C1-5302C07F772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9/23/2026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62FFD-175E-4742-A7CF-A84B792F4F9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CAFCD-3BD0-4C45-95C1-49BB2BACCC8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9/23/2026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4F995-B554-42F2-AA71-5F68134C746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801D1-6C77-4563-AFD7-F0BAD8B7716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9/23/2026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3C9DE-5250-4379-AF50-F9F6270A3DF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007FB-3B01-4F9A-8F4E-DACB085674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9/23/2026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22B63-C98F-4956-A9F6-B1E3F872856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2026D-9474-462D-87E4-6E79CBA4670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9/23/2026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484D6-447D-457E-90CF-36B754B75DB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5DA69C6-4F2E-4F99-8BD2-832312B6168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9/23/2026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E72688-01D8-44A8-A6E3-0A0E04C898F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47800"/>
            <a:ext cx="6172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THREE FREEDOMS CORNER</a:t>
            </a:r>
          </a:p>
          <a:p>
            <a:pPr algn="ctr"/>
            <a:r>
              <a:rPr 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William &amp; Caroline Streets</a:t>
            </a:r>
          </a:p>
          <a:p>
            <a:pPr algn="ctr"/>
            <a:r>
              <a:rPr 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Fredericksburg Virginia</a:t>
            </a:r>
          </a:p>
          <a:p>
            <a:pPr algn="ctr"/>
            <a:endParaRPr lang="en-US" sz="3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June 10, 2026</a:t>
            </a:r>
          </a:p>
          <a:p>
            <a:pPr algn="ctr"/>
            <a:r>
              <a:rPr 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R. Kravetz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540F7-3935-0C70-D6D9-772EDB478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AA15044-5532-125F-DF16-10047DAE6727}"/>
              </a:ext>
            </a:extLst>
          </p:cNvPr>
          <p:cNvSpPr txBox="1"/>
          <p:nvPr/>
        </p:nvSpPr>
        <p:spPr>
          <a:xfrm>
            <a:off x="1219200" y="2438400"/>
            <a:ext cx="66294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Religious Freedom 1777</a:t>
            </a:r>
          </a:p>
          <a:p>
            <a:pPr algn="ctr"/>
            <a:r>
              <a:rPr lang="en-US" sz="3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Self-Emancipation 1862-3</a:t>
            </a:r>
          </a:p>
          <a:p>
            <a:pPr algn="ctr"/>
            <a:r>
              <a:rPr lang="en-US" sz="3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Desegregation 1960</a:t>
            </a:r>
          </a:p>
        </p:txBody>
      </p:sp>
    </p:spTree>
    <p:extLst>
      <p:ext uri="{BB962C8B-B14F-4D97-AF65-F5344CB8AC3E}">
        <p14:creationId xmlns:p14="http://schemas.microsoft.com/office/powerpoint/2010/main" val="863014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5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04800" y="609600"/>
            <a:ext cx="2514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00400" y="609600"/>
            <a:ext cx="2667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The Death of George Wythe | Encyclopedia Virginia, The Blo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4799" y="3505200"/>
            <a:ext cx="2590801" cy="2743200"/>
          </a:xfrm>
          <a:prstGeom prst="rect">
            <a:avLst/>
          </a:prstGeom>
          <a:noFill/>
        </p:spPr>
      </p:pic>
      <p:pic>
        <p:nvPicPr>
          <p:cNvPr id="1026" name="Picture 2" descr="https://images.findagrave.com/photos/2020/74/179691067_08780b15-ba38-4b9b-a497-f35b6fef6b1f.jpe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172200" y="609600"/>
            <a:ext cx="2743200" cy="2743200"/>
          </a:xfrm>
          <a:prstGeom prst="rect">
            <a:avLst/>
          </a:prstGeom>
          <a:noFill/>
        </p:spPr>
      </p:pic>
      <p:pic>
        <p:nvPicPr>
          <p:cNvPr id="3074" name="Picture 2" descr="C:\Users\Robert Kravitz\Desktop\SRF 1-12-20\Edmund Pendleton auto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172200" y="3505200"/>
            <a:ext cx="2819400" cy="2813699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52400" y="7620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Thomas Jefferson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0400" y="7620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George Mason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91200" y="76200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Thomas </a:t>
            </a:r>
            <a:r>
              <a:rPr lang="en-US" sz="2400" b="1" dirty="0" err="1">
                <a:solidFill>
                  <a:srgbClr val="FFFF00"/>
                </a:solidFill>
              </a:rPr>
              <a:t>Ludwell</a:t>
            </a:r>
            <a:r>
              <a:rPr lang="en-US" sz="2400" b="1" dirty="0">
                <a:solidFill>
                  <a:srgbClr val="FFFF00"/>
                </a:solidFill>
              </a:rPr>
              <a:t> Lee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2400" y="6320135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George Wythe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19800" y="63246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Edmund Pendleton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95600" y="3723144"/>
            <a:ext cx="3276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January 13-17, 1777</a:t>
            </a:r>
          </a:p>
          <a:p>
            <a:pPr algn="ctr"/>
            <a:r>
              <a:rPr lang="en-US" sz="2400" b="1" dirty="0">
                <a:solidFill>
                  <a:srgbClr val="FFFF00"/>
                </a:solidFill>
              </a:rPr>
              <a:t>House of Burgesses</a:t>
            </a:r>
          </a:p>
          <a:p>
            <a:pPr algn="ctr"/>
            <a:r>
              <a:rPr lang="en-US" sz="2400" b="1" dirty="0">
                <a:solidFill>
                  <a:srgbClr val="FFFF00"/>
                </a:solidFill>
              </a:rPr>
              <a:t>Committee of </a:t>
            </a:r>
            <a:r>
              <a:rPr lang="en-US" sz="2400" b="1" dirty="0" err="1">
                <a:solidFill>
                  <a:srgbClr val="FFFF00"/>
                </a:solidFill>
              </a:rPr>
              <a:t>Revisors</a:t>
            </a:r>
            <a:endParaRPr lang="en-US" sz="2400" b="1" dirty="0">
              <a:solidFill>
                <a:srgbClr val="FFFF00"/>
              </a:solidFill>
            </a:endParaRPr>
          </a:p>
          <a:p>
            <a:pPr algn="ctr"/>
            <a:endParaRPr lang="en-US" sz="2400" b="1" dirty="0">
              <a:solidFill>
                <a:srgbClr val="FFFF00"/>
              </a:solidFill>
            </a:endParaRPr>
          </a:p>
          <a:p>
            <a:pPr algn="ctr"/>
            <a:r>
              <a:rPr lang="en-US" sz="2400" b="1" dirty="0">
                <a:solidFill>
                  <a:srgbClr val="FFFF00"/>
                </a:solidFill>
              </a:rPr>
              <a:t>Fredericksburg Virginia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429000" y="0"/>
            <a:ext cx="5791200" cy="681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0" y="1143000"/>
            <a:ext cx="37338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Where they came from:</a:t>
            </a:r>
          </a:p>
          <a:p>
            <a:pPr algn="ctr"/>
            <a:endParaRPr lang="en-US" sz="2400" b="1" dirty="0">
              <a:solidFill>
                <a:srgbClr val="FFFF00"/>
              </a:solidFill>
            </a:endParaRPr>
          </a:p>
          <a:p>
            <a:pPr algn="ctr"/>
            <a:r>
              <a:rPr lang="en-US" sz="2400" b="1" dirty="0">
                <a:solidFill>
                  <a:srgbClr val="FFFF00"/>
                </a:solidFill>
              </a:rPr>
              <a:t>Jefferson – Albemarle</a:t>
            </a:r>
          </a:p>
          <a:p>
            <a:pPr algn="ctr"/>
            <a:r>
              <a:rPr lang="en-US" sz="2400" b="1" dirty="0">
                <a:solidFill>
                  <a:srgbClr val="FFFF00"/>
                </a:solidFill>
              </a:rPr>
              <a:t>Mason – Fairfax</a:t>
            </a:r>
          </a:p>
          <a:p>
            <a:pPr algn="ctr"/>
            <a:r>
              <a:rPr lang="en-US" sz="2400" b="1" dirty="0">
                <a:solidFill>
                  <a:srgbClr val="FFFF00"/>
                </a:solidFill>
              </a:rPr>
              <a:t>Lee – Westmoreland</a:t>
            </a:r>
          </a:p>
          <a:p>
            <a:pPr algn="ctr"/>
            <a:r>
              <a:rPr lang="en-US" sz="2400" b="1" dirty="0">
                <a:solidFill>
                  <a:srgbClr val="FFFF00"/>
                </a:solidFill>
              </a:rPr>
              <a:t>Pendleton – Caroline</a:t>
            </a:r>
          </a:p>
          <a:p>
            <a:pPr algn="ctr"/>
            <a:r>
              <a:rPr lang="en-US" sz="2400" b="1" dirty="0">
                <a:solidFill>
                  <a:srgbClr val="FFFF00"/>
                </a:solidFill>
              </a:rPr>
              <a:t>Wythe – Williamsburg</a:t>
            </a:r>
          </a:p>
          <a:p>
            <a:pPr algn="ctr"/>
            <a:endParaRPr lang="en-US" sz="2400" b="1" dirty="0">
              <a:solidFill>
                <a:srgbClr val="FFFF00"/>
              </a:solidFill>
            </a:endParaRPr>
          </a:p>
          <a:p>
            <a:pPr algn="ctr"/>
            <a:r>
              <a:rPr lang="en-US" sz="2400" b="1" dirty="0">
                <a:solidFill>
                  <a:srgbClr val="FFFF00"/>
                </a:solidFill>
              </a:rPr>
              <a:t>…and met in Fredericksburg as a central location, away from the busy capital of Williamsburg</a:t>
            </a:r>
          </a:p>
          <a:p>
            <a:pPr algn="ctr"/>
            <a:endParaRPr lang="en-US" sz="2400" b="1" dirty="0">
              <a:solidFill>
                <a:srgbClr val="FFFF00"/>
              </a:solidFill>
            </a:endParaRPr>
          </a:p>
          <a:p>
            <a:pPr algn="ctr"/>
            <a:endParaRPr lang="en-US" sz="2400" b="1" dirty="0">
              <a:solidFill>
                <a:srgbClr val="FFFF00"/>
              </a:solidFill>
            </a:endParaRPr>
          </a:p>
          <a:p>
            <a:pPr algn="ctr"/>
            <a:endParaRPr lang="en-US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1042" y="304800"/>
            <a:ext cx="8594358" cy="506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04800" y="5429071"/>
            <a:ext cx="853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This drawing was based on the following plat, which showed the foundation of George Weedon’s Tavern, and was the basis for Cliff </a:t>
            </a:r>
            <a:r>
              <a:rPr lang="en-US" sz="2400" b="1" dirty="0" err="1">
                <a:solidFill>
                  <a:srgbClr val="FFFF00"/>
                </a:solidFill>
              </a:rPr>
              <a:t>Sattherthwaite’s</a:t>
            </a:r>
            <a:r>
              <a:rPr lang="en-US" sz="2400" b="1" dirty="0">
                <a:solidFill>
                  <a:srgbClr val="FFFF00"/>
                </a:solidFill>
              </a:rPr>
              <a:t> 2001 painting.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5531" t="3030" r="2288" b="7577"/>
          <a:stretch>
            <a:fillRect/>
          </a:stretch>
        </p:blipFill>
        <p:spPr bwMode="auto">
          <a:xfrm>
            <a:off x="497236" y="152400"/>
            <a:ext cx="8265764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0" y="5181600"/>
            <a:ext cx="9144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</a:rPr>
              <a:t>PLAT (Something) Hall</a:t>
            </a:r>
          </a:p>
          <a:p>
            <a:pPr algn="ctr"/>
            <a:r>
              <a:rPr lang="en-US" sz="1400" dirty="0">
                <a:solidFill>
                  <a:srgbClr val="FFFF00"/>
                </a:solidFill>
              </a:rPr>
              <a:t>Left :  “On the North upwards 20 feet from same </a:t>
            </a:r>
            <a:r>
              <a:rPr lang="en-US" sz="1400" dirty="0" err="1">
                <a:solidFill>
                  <a:srgbClr val="FFFF00"/>
                </a:solidFill>
              </a:rPr>
              <a:t>Weedon’s</a:t>
            </a:r>
            <a:r>
              <a:rPr lang="en-US" sz="1400" dirty="0">
                <a:solidFill>
                  <a:srgbClr val="FFFF00"/>
                </a:solidFill>
              </a:rPr>
              <a:t> Tenant Jackson”</a:t>
            </a:r>
          </a:p>
          <a:p>
            <a:pPr algn="ctr"/>
            <a:r>
              <a:rPr lang="en-US" sz="1400" dirty="0">
                <a:solidFill>
                  <a:srgbClr val="FFFF00"/>
                </a:solidFill>
              </a:rPr>
              <a:t>Right :  “South, William Street 66 feet wide between Henry North’s (??) home &amp; said </a:t>
            </a:r>
            <a:r>
              <a:rPr lang="en-US" sz="1400" dirty="0" err="1">
                <a:solidFill>
                  <a:srgbClr val="FFFF00"/>
                </a:solidFill>
              </a:rPr>
              <a:t>Weedon’s</a:t>
            </a:r>
            <a:r>
              <a:rPr lang="en-US" sz="1400" dirty="0">
                <a:solidFill>
                  <a:srgbClr val="FFFF00"/>
                </a:solidFill>
              </a:rPr>
              <a:t>”</a:t>
            </a:r>
          </a:p>
          <a:p>
            <a:pPr algn="ctr"/>
            <a:r>
              <a:rPr lang="en-US" sz="1400" dirty="0">
                <a:solidFill>
                  <a:srgbClr val="FFFF00"/>
                </a:solidFill>
              </a:rPr>
              <a:t>Top:  “Thomas Ross’s house – all wood”  “</a:t>
            </a:r>
            <a:r>
              <a:rPr lang="en-US" sz="1400" dirty="0" err="1">
                <a:solidFill>
                  <a:srgbClr val="FFFF00"/>
                </a:solidFill>
              </a:rPr>
              <a:t>dis</a:t>
            </a:r>
            <a:r>
              <a:rPr lang="en-US" sz="1400" dirty="0">
                <a:solidFill>
                  <a:srgbClr val="FFFF00"/>
                </a:solidFill>
              </a:rPr>
              <a:t>: 7 feet”  “Well &amp; pump”</a:t>
            </a:r>
          </a:p>
          <a:p>
            <a:pPr algn="ctr"/>
            <a:r>
              <a:rPr lang="en-US" sz="1400" dirty="0">
                <a:solidFill>
                  <a:srgbClr val="FFFF00"/>
                </a:solidFill>
              </a:rPr>
              <a:t>“B dwelling House – one story high 44 feet long 25 feet wide built of wood floored with wood – billiard room”</a:t>
            </a:r>
          </a:p>
          <a:p>
            <a:pPr algn="ctr"/>
            <a:r>
              <a:rPr lang="en-US" sz="1400" dirty="0">
                <a:solidFill>
                  <a:srgbClr val="FFFF00"/>
                </a:solidFill>
              </a:rPr>
              <a:t>“A dwelling house 46½ feet long 30 feet wide, one story high, built of Brick </a:t>
            </a:r>
            <a:r>
              <a:rPr lang="en-US" sz="1400" strike="sngStrike" dirty="0">
                <a:solidFill>
                  <a:srgbClr val="FFFF00"/>
                </a:solidFill>
              </a:rPr>
              <a:t>and</a:t>
            </a:r>
            <a:r>
              <a:rPr lang="en-US" sz="1400" dirty="0">
                <a:solidFill>
                  <a:srgbClr val="FFFF00"/>
                </a:solidFill>
              </a:rPr>
              <a:t> (?) Covered with Wood occupied as a (Tavern)”  Left: “small wooden addition”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Box 1"/>
          <p:cNvSpPr txBox="1">
            <a:spLocks noChangeArrowheads="1"/>
          </p:cNvSpPr>
          <p:nvPr/>
        </p:nvSpPr>
        <p:spPr bwMode="auto">
          <a:xfrm>
            <a:off x="0" y="5874603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Weedon’s Tavern, January 13-17, 1777</a:t>
            </a:r>
          </a:p>
          <a:p>
            <a:pPr algn="ctr"/>
            <a:r>
              <a:rPr lang="en-US" alt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Cliff Satterthwaite, 2001</a:t>
            </a:r>
          </a:p>
        </p:txBody>
      </p:sp>
      <p:pic>
        <p:nvPicPr>
          <p:cNvPr id="75779" name="Picture 4" descr="http://1.bp.blogspot.com/-88xM3xICf4w/T2RsS5IkS8I/AAAAAAAACEk/lQx82lGQgiM/s1600/JeffersonArrivingatWeedonsTaver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" y="304800"/>
            <a:ext cx="8420100" cy="541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Box 1"/>
          <p:cNvSpPr txBox="1">
            <a:spLocks noChangeArrowheads="1"/>
          </p:cNvSpPr>
          <p:nvPr/>
        </p:nvSpPr>
        <p:spPr bwMode="auto">
          <a:xfrm>
            <a:off x="0" y="6243935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Original 2002 historic sign at William and Caroline Streets</a:t>
            </a:r>
          </a:p>
        </p:txBody>
      </p:sp>
      <p:pic>
        <p:nvPicPr>
          <p:cNvPr id="78851" name="Picture 2" descr="C:\Users\Robert Kravitz\Desktop\PIX 3-20-18\IMG_4531-1.jpg"/>
          <p:cNvPicPr>
            <a:picLocks noChangeAspect="1" noChangeArrowheads="1"/>
          </p:cNvPicPr>
          <p:nvPr/>
        </p:nvPicPr>
        <p:blipFill>
          <a:blip r:embed="rId2" cstate="print"/>
          <a:srcRect l="928"/>
          <a:stretch>
            <a:fillRect/>
          </a:stretch>
        </p:blipFill>
        <p:spPr bwMode="auto">
          <a:xfrm>
            <a:off x="304800" y="304800"/>
            <a:ext cx="86106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3957" y="152400"/>
            <a:ext cx="6232243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9C751113-B955-8B4E-17ED-621652C29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17220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 of Weedon’s Tavern, William and Caroline Streets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8978" name="Picture 2" descr="C:\Users\Robert Kravitz\Desktop\PANELS &amp; CATALOGS\ID PANELS  9-18-15 1-20\ID CIVIL RIGHTS\Inalienable Rights 9-18-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013" y="609600"/>
            <a:ext cx="8812212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45095688-A7BE-ECB8-149A-4A9E721DE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6172200"/>
            <a:ext cx="90392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replacement panel was installed in 2015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C:\Users\Robert Kravitz\Desktop\100_55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" y="306387"/>
            <a:ext cx="8024812" cy="601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075" name="TextBox 2"/>
          <p:cNvSpPr txBox="1">
            <a:spLocks noChangeArrowheads="1"/>
          </p:cNvSpPr>
          <p:nvPr/>
        </p:nvSpPr>
        <p:spPr bwMode="auto">
          <a:xfrm>
            <a:off x="0" y="6324600"/>
            <a:ext cx="914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00"/>
                </a:solidFill>
                <a:latin typeface="Arial" charset="0"/>
                <a:cs typeface="Arial" charset="0"/>
              </a:rPr>
              <a:t>The same view today, showing the 2015 panel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C:\Users\Robert &amp; Cathy\Desktop\STICKS &amp; STORAGE\STICK REPOSITORY 10-11-09\#5 HISTORY 5-17-08\RELIGIOUS FREEDOM\BILL &amp; STATUTE\SRF 1779 absolute be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287338"/>
            <a:ext cx="4546600" cy="641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5" name="Rectangle 1"/>
          <p:cNvSpPr>
            <a:spLocks noChangeArrowheads="1"/>
          </p:cNvSpPr>
          <p:nvPr/>
        </p:nvSpPr>
        <p:spPr bwMode="auto">
          <a:xfrm>
            <a:off x="304800" y="1676400"/>
            <a:ext cx="38100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Jefferson’s Bill for Establishing Religious Freedom</a:t>
            </a:r>
          </a:p>
          <a:p>
            <a:pPr algn="ctr"/>
            <a:endParaRPr lang="en-US" altLang="en-US" sz="2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alt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Drafted 1777</a:t>
            </a:r>
          </a:p>
          <a:p>
            <a:pPr algn="ctr"/>
            <a:endParaRPr lang="en-US" altLang="en-US" sz="2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alt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First printed copy 1779</a:t>
            </a:r>
          </a:p>
          <a:p>
            <a:pPr algn="ctr"/>
            <a:endParaRPr lang="en-US" altLang="en-US" sz="2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alt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Enacted by the General Assembly 1786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46B47-9A00-36D0-581E-6E359791B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8D269E6-DE5E-CFCD-7E6A-A47E26F90B14}"/>
              </a:ext>
            </a:extLst>
          </p:cNvPr>
          <p:cNvSpPr txBox="1"/>
          <p:nvPr/>
        </p:nvSpPr>
        <p:spPr>
          <a:xfrm>
            <a:off x="1219200" y="3011269"/>
            <a:ext cx="6629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Self-Emancipation 1862-3</a:t>
            </a:r>
          </a:p>
        </p:txBody>
      </p:sp>
    </p:spTree>
    <p:extLst>
      <p:ext uri="{BB962C8B-B14F-4D97-AF65-F5344CB8AC3E}">
        <p14:creationId xmlns:p14="http://schemas.microsoft.com/office/powerpoint/2010/main" val="1074715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D361BC-148D-9D73-819A-A59C5625F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337" y="198120"/>
            <a:ext cx="5347663" cy="64617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E189147-D3D3-FDA5-7648-D3F7457FEFDB}"/>
              </a:ext>
            </a:extLst>
          </p:cNvPr>
          <p:cNvSpPr txBox="1"/>
          <p:nvPr/>
        </p:nvSpPr>
        <p:spPr>
          <a:xfrm>
            <a:off x="304800" y="1600200"/>
            <a:ext cx="274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Caroline Street, the Road to Falmouth</a:t>
            </a:r>
          </a:p>
          <a:p>
            <a:pPr algn="ctr"/>
            <a:r>
              <a:rPr lang="en-US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John Mercer Washington’s road to freedom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9E4580-772F-E660-8B4E-47FD89F70EA9}"/>
              </a:ext>
            </a:extLst>
          </p:cNvPr>
          <p:cNvSpPr txBox="1"/>
          <p:nvPr/>
        </p:nvSpPr>
        <p:spPr>
          <a:xfrm>
            <a:off x="914400" y="5029200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Freedoms Corner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C88B9423-09D7-411A-EB01-C92AC89BFCEC}"/>
              </a:ext>
            </a:extLst>
          </p:cNvPr>
          <p:cNvSpPr/>
          <p:nvPr/>
        </p:nvSpPr>
        <p:spPr>
          <a:xfrm rot="20980265">
            <a:off x="2826072" y="5175525"/>
            <a:ext cx="3352800" cy="2286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889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obert Kravitz\Desktop\NELSON PANELS\PANELS COMPLETE\Bound for Freedom 1-9-15.jpg"/>
          <p:cNvPicPr>
            <a:picLocks noChangeAspect="1" noChangeArrowheads="1"/>
          </p:cNvPicPr>
          <p:nvPr/>
        </p:nvPicPr>
        <p:blipFill>
          <a:blip r:embed="rId2" cstate="print"/>
          <a:srcRect l="15813" t="13370" r="15666" b="1393"/>
          <a:stretch>
            <a:fillRect/>
          </a:stretch>
        </p:blipFill>
        <p:spPr bwMode="auto">
          <a:xfrm>
            <a:off x="201706" y="533400"/>
            <a:ext cx="8740588" cy="571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8685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Robert Kravitz\Desktop\NELSON PANELS\PANELS COMPLETE\Freedom Began Here 1-9-15.jpg"/>
          <p:cNvPicPr>
            <a:picLocks noChangeAspect="1" noChangeArrowheads="1"/>
          </p:cNvPicPr>
          <p:nvPr/>
        </p:nvPicPr>
        <p:blipFill>
          <a:blip r:embed="rId2" cstate="print"/>
          <a:srcRect l="18375" t="15320" r="17814" b="4457"/>
          <a:stretch>
            <a:fillRect/>
          </a:stretch>
        </p:blipFill>
        <p:spPr bwMode="auto">
          <a:xfrm>
            <a:off x="307975" y="457200"/>
            <a:ext cx="8533253" cy="5638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6321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0002" name="Picture 2" descr="C:\Users\Robert Kravitz\Desktop\PANELS &amp; CATALOGS\ID PANELS  9-18-15 1-20\ID BLACK HISTORY\Constitutional Crisis 9-18-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63" y="762000"/>
            <a:ext cx="8869362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0003" name="TextBox 2"/>
          <p:cNvSpPr txBox="1">
            <a:spLocks noChangeArrowheads="1"/>
          </p:cNvSpPr>
          <p:nvPr/>
        </p:nvSpPr>
        <p:spPr bwMode="auto">
          <a:xfrm>
            <a:off x="381000" y="4495800"/>
            <a:ext cx="1676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9-18-15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extBox 1"/>
          <p:cNvSpPr txBox="1">
            <a:spLocks noChangeArrowheads="1"/>
          </p:cNvSpPr>
          <p:nvPr/>
        </p:nvSpPr>
        <p:spPr bwMode="auto">
          <a:xfrm>
            <a:off x="0" y="4876800"/>
            <a:ext cx="91440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FFFF00"/>
                </a:solidFill>
                <a:latin typeface="Arial" charset="0"/>
                <a:cs typeface="Arial" charset="0"/>
              </a:rPr>
              <a:t>“Considering the terrible nature of the bombardment, it is wonderful that not a single inhabitant was killed by it … A fine old mansion in Main Street presented a melancholy spectacle, no less than thirty round shot having gone right through it, leaving the appearance of so many portholes. ”</a:t>
            </a:r>
          </a:p>
        </p:txBody>
      </p:sp>
      <p:pic>
        <p:nvPicPr>
          <p:cNvPr id="130051" name="Picture 2"/>
          <p:cNvPicPr>
            <a:picLocks noChangeAspect="1" noChangeArrowheads="1"/>
          </p:cNvPicPr>
          <p:nvPr/>
        </p:nvPicPr>
        <p:blipFill>
          <a:blip r:embed="rId2" cstate="print"/>
          <a:srcRect l="12860" t="6557" r="6543" b="19356"/>
          <a:stretch>
            <a:fillRect/>
          </a:stretch>
        </p:blipFill>
        <p:spPr bwMode="auto">
          <a:xfrm>
            <a:off x="914400" y="152400"/>
            <a:ext cx="7362825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3"/>
          <p:cNvPicPr>
            <a:picLocks noChangeAspect="1" noChangeArrowheads="1"/>
          </p:cNvPicPr>
          <p:nvPr/>
        </p:nvPicPr>
        <p:blipFill>
          <a:blip r:embed="rId2" cstate="print"/>
          <a:srcRect l="990" t="1257" r="1035" b="732"/>
          <a:stretch>
            <a:fillRect/>
          </a:stretch>
        </p:blipFill>
        <p:spPr bwMode="auto">
          <a:xfrm>
            <a:off x="1052513" y="152400"/>
            <a:ext cx="7253287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8003" name="TextBox 3"/>
          <p:cNvSpPr txBox="1">
            <a:spLocks noChangeArrowheads="1"/>
          </p:cNvSpPr>
          <p:nvPr/>
        </p:nvSpPr>
        <p:spPr bwMode="auto">
          <a:xfrm>
            <a:off x="0" y="5943600"/>
            <a:ext cx="9144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FFFF00"/>
                </a:solidFill>
                <a:latin typeface="Arial" charset="0"/>
                <a:cs typeface="Arial" charset="0"/>
              </a:rPr>
              <a:t>Sacking of Fredericksburg, site of Ben Franklin, William and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FFFF00"/>
                </a:solidFill>
                <a:latin typeface="Arial" charset="0"/>
                <a:cs typeface="Arial" charset="0"/>
              </a:rPr>
              <a:t>1000 Caroline Street, December 12 [Lumley]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3"/>
          <p:cNvSpPr/>
          <p:nvPr/>
        </p:nvSpPr>
        <p:spPr>
          <a:xfrm rot="1186995">
            <a:off x="6965950" y="1606550"/>
            <a:ext cx="231775" cy="11287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prstClr val="white"/>
              </a:solidFill>
            </a:endParaRPr>
          </a:p>
        </p:txBody>
      </p:sp>
      <p:sp>
        <p:nvSpPr>
          <p:cNvPr id="132101" name="TextBox 4"/>
          <p:cNvSpPr txBox="1">
            <a:spLocks noChangeArrowheads="1"/>
          </p:cNvSpPr>
          <p:nvPr/>
        </p:nvSpPr>
        <p:spPr bwMode="auto">
          <a:xfrm>
            <a:off x="6096000" y="609600"/>
            <a:ext cx="2362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prstClr val="black"/>
                </a:solidFill>
                <a:latin typeface="Arial" charset="0"/>
                <a:cs typeface="Arial" charset="0"/>
              </a:rPr>
              <a:t>Chatham, in the background,     across the river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006C91EB-96FD-3094-CDDA-F638484DA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228600"/>
            <a:ext cx="7315200" cy="5760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2D8CC88E-81C2-0995-5568-9C3FE7719F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999" y="5943600"/>
            <a:ext cx="838200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00"/>
                </a:solidFill>
                <a:latin typeface="Arial" charset="0"/>
                <a:cs typeface="Arial" charset="0"/>
              </a:rPr>
              <a:t>The smoldering shell of the Bank of Virginia, once the site of Weedon’s Tavern, William and Caroline Street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3"/>
          <p:cNvSpPr/>
          <p:nvPr/>
        </p:nvSpPr>
        <p:spPr>
          <a:xfrm rot="19965208">
            <a:off x="8659813" y="2354263"/>
            <a:ext cx="238125" cy="11303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prstClr val="white"/>
              </a:solidFill>
            </a:endParaRPr>
          </a:p>
        </p:txBody>
      </p:sp>
      <p:pic>
        <p:nvPicPr>
          <p:cNvPr id="133123" name="Picture 3"/>
          <p:cNvPicPr>
            <a:picLocks noChangeAspect="1" noChangeArrowheads="1"/>
          </p:cNvPicPr>
          <p:nvPr/>
        </p:nvPicPr>
        <p:blipFill>
          <a:blip r:embed="rId2" cstate="print"/>
          <a:srcRect l="58876" t="39156" b="25784"/>
          <a:stretch>
            <a:fillRect/>
          </a:stretch>
        </p:blipFill>
        <p:spPr bwMode="auto">
          <a:xfrm>
            <a:off x="152400" y="762000"/>
            <a:ext cx="88519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24" name="TextBox 6"/>
          <p:cNvSpPr txBox="1">
            <a:spLocks noChangeArrowheads="1"/>
          </p:cNvSpPr>
          <p:nvPr/>
        </p:nvSpPr>
        <p:spPr bwMode="auto">
          <a:xfrm>
            <a:off x="4876800" y="115888"/>
            <a:ext cx="3810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00"/>
                </a:solidFill>
                <a:latin typeface="Arial" charset="0"/>
                <a:cs typeface="Arial" charset="0"/>
              </a:rPr>
              <a:t>Chatham, in the background, across the river</a:t>
            </a:r>
          </a:p>
        </p:txBody>
      </p:sp>
      <p:sp>
        <p:nvSpPr>
          <p:cNvPr id="8" name="Down Arrow 7"/>
          <p:cNvSpPr/>
          <p:nvPr/>
        </p:nvSpPr>
        <p:spPr>
          <a:xfrm rot="2590007">
            <a:off x="5114925" y="495300"/>
            <a:ext cx="334963" cy="11303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prstClr val="white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TextBox 2"/>
          <p:cNvSpPr txBox="1">
            <a:spLocks noChangeArrowheads="1"/>
          </p:cNvSpPr>
          <p:nvPr/>
        </p:nvSpPr>
        <p:spPr bwMode="auto">
          <a:xfrm>
            <a:off x="-76200" y="5943600"/>
            <a:ext cx="9220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2012   23</a:t>
            </a:r>
            <a:r>
              <a:rPr lang="en-US" altLang="en-US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rd</a:t>
            </a:r>
            <a:r>
              <a:rPr lang="en-US" alt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USCT (US Colored Troops), formed in 2011, re-enact the1871 Memorial Day parade honoring Union dead</a:t>
            </a:r>
          </a:p>
        </p:txBody>
      </p:sp>
      <p:pic>
        <p:nvPicPr>
          <p:cNvPr id="431107" name="Picture 2" descr="D:\Scan0115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2375" y="228600"/>
            <a:ext cx="6702425" cy="569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154" name="Picture 2" descr="C:\Users\kravetz\Desktop\FREDERICKSBURG\Dove cropped.jpg"/>
          <p:cNvPicPr>
            <a:picLocks noChangeAspect="1" noChangeArrowheads="1"/>
          </p:cNvPicPr>
          <p:nvPr/>
        </p:nvPicPr>
        <p:blipFill>
          <a:blip r:embed="rId3" cstate="print"/>
          <a:srcRect l="23470" r="25510"/>
          <a:stretch>
            <a:fillRect/>
          </a:stretch>
        </p:blipFill>
        <p:spPr bwMode="auto">
          <a:xfrm>
            <a:off x="990600" y="228600"/>
            <a:ext cx="3810000" cy="563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3155" name="TextBox 1"/>
          <p:cNvSpPr txBox="1">
            <a:spLocks noChangeArrowheads="1"/>
          </p:cNvSpPr>
          <p:nvPr/>
        </p:nvSpPr>
        <p:spPr bwMode="auto">
          <a:xfrm>
            <a:off x="762000" y="5943600"/>
            <a:ext cx="7772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150</a:t>
            </a:r>
            <a:r>
              <a:rPr lang="en-US" altLang="en-US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alt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Anniversary of the Emancipation Proclamation</a:t>
            </a:r>
          </a:p>
          <a:p>
            <a:pPr algn="ctr"/>
            <a:r>
              <a:rPr lang="en-US" alt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2013 sculpture by </a:t>
            </a:r>
            <a:r>
              <a:rPr lang="en-US" altLang="en-US" sz="24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Ayokunle</a:t>
            </a:r>
            <a:r>
              <a:rPr lang="en-US" alt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z="24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Odelaye</a:t>
            </a:r>
            <a:endParaRPr lang="en-US" altLang="en-US" sz="2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33156" name="Picture 4" descr="https://priorhouse.files.wordpress.com/2016/09/sraight.png"/>
          <p:cNvPicPr>
            <a:picLocks noChangeAspect="1" noChangeArrowheads="1"/>
          </p:cNvPicPr>
          <p:nvPr/>
        </p:nvPicPr>
        <p:blipFill>
          <a:blip r:embed="rId4" cstate="print"/>
          <a:srcRect l="35390" t="24809" r="33336" b="29076"/>
          <a:stretch>
            <a:fillRect/>
          </a:stretch>
        </p:blipFill>
        <p:spPr bwMode="auto">
          <a:xfrm>
            <a:off x="5715000" y="228600"/>
            <a:ext cx="2895600" cy="568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23E7C-BD36-46EC-9DB3-BE4C6B087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9D6CE79-68CB-FE67-BCC1-0BD5F6F3D6BA}"/>
              </a:ext>
            </a:extLst>
          </p:cNvPr>
          <p:cNvSpPr txBox="1"/>
          <p:nvPr/>
        </p:nvSpPr>
        <p:spPr>
          <a:xfrm>
            <a:off x="1219200" y="2935069"/>
            <a:ext cx="6629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Desegregation 1960</a:t>
            </a:r>
            <a:endParaRPr lang="en-US" sz="4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862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4"/>
          <p:cNvSpPr>
            <a:spLocks noChangeArrowheads="1"/>
          </p:cNvSpPr>
          <p:nvPr/>
        </p:nvSpPr>
        <p:spPr bwMode="auto">
          <a:xfrm>
            <a:off x="228600" y="5562600"/>
            <a:ext cx="8763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High school students desegregate lunch  counters at W.T. Grant Co., Woolworth’s, and People’s, July 1960  </a:t>
            </a:r>
          </a:p>
          <a:p>
            <a:pPr algn="ctr" eaLnBrk="0" hangingPunct="0"/>
            <a:r>
              <a:rPr 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Photo c1960</a:t>
            </a:r>
          </a:p>
        </p:txBody>
      </p:sp>
      <p:pic>
        <p:nvPicPr>
          <p:cNvPr id="404483" name="Picture 5" descr="C:\Users\Admin\Desktop\Drug stores.jpg"/>
          <p:cNvPicPr>
            <a:picLocks noChangeAspect="1" noChangeArrowheads="1"/>
          </p:cNvPicPr>
          <p:nvPr/>
        </p:nvPicPr>
        <p:blipFill>
          <a:blip r:embed="rId2" cstate="print"/>
          <a:srcRect l="3046" t="4192" r="2669" b="7800"/>
          <a:stretch>
            <a:fillRect/>
          </a:stretch>
        </p:blipFill>
        <p:spPr bwMode="auto">
          <a:xfrm>
            <a:off x="228600" y="247650"/>
            <a:ext cx="8686800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61F5AE-5B4D-016C-8DBA-75AA421F76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8663"/>
            <a:ext cx="4656575" cy="52911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56817E-42E3-4C0D-E5E8-BA2CCF957B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1" r="6798"/>
          <a:stretch>
            <a:fillRect/>
          </a:stretch>
        </p:blipFill>
        <p:spPr>
          <a:xfrm>
            <a:off x="4656575" y="1143000"/>
            <a:ext cx="4478166" cy="45045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4847BD-91A7-4930-E2DA-BB2DA43E4443}"/>
              </a:ext>
            </a:extLst>
          </p:cNvPr>
          <p:cNvSpPr txBox="1"/>
          <p:nvPr/>
        </p:nvSpPr>
        <p:spPr>
          <a:xfrm>
            <a:off x="76200" y="6073914"/>
            <a:ext cx="510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Jerine Mercer (McConnell) 1960</a:t>
            </a:r>
          </a:p>
          <a:p>
            <a:pPr algn="ctr"/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Gaye Todd (</a:t>
            </a:r>
            <a:r>
              <a:rPr lang="en-US" sz="20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Adegbalola</a:t>
            </a:r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in the window</a:t>
            </a:r>
            <a:endParaRPr 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5C5A2B-88E6-8529-4B1E-BA07C5E541C0}"/>
              </a:ext>
            </a:extLst>
          </p:cNvPr>
          <p:cNvSpPr txBox="1"/>
          <p:nvPr/>
        </p:nvSpPr>
        <p:spPr>
          <a:xfrm>
            <a:off x="4665834" y="5802868"/>
            <a:ext cx="4478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Caroline Street</a:t>
            </a:r>
          </a:p>
          <a:p>
            <a:pPr algn="ctr"/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Summer 2026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7C5BD18A-F519-DA01-DFF7-10D3239E6E06}"/>
              </a:ext>
            </a:extLst>
          </p:cNvPr>
          <p:cNvSpPr/>
          <p:nvPr/>
        </p:nvSpPr>
        <p:spPr>
          <a:xfrm rot="679981">
            <a:off x="426880" y="1573849"/>
            <a:ext cx="457200" cy="19050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3639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993B63-9F5B-C621-BDDA-3E9150CA15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51" y="381001"/>
            <a:ext cx="4348449" cy="5410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42575D-A950-CBEF-7FF6-61982D3EBF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4" r="25439"/>
          <a:stretch>
            <a:fillRect/>
          </a:stretch>
        </p:blipFill>
        <p:spPr>
          <a:xfrm>
            <a:off x="4641293" y="381000"/>
            <a:ext cx="4350307" cy="5410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D4BD3BE-69C8-73AD-FC03-14A21A88EBE9}"/>
              </a:ext>
            </a:extLst>
          </p:cNvPr>
          <p:cNvSpPr txBox="1"/>
          <p:nvPr/>
        </p:nvSpPr>
        <p:spPr>
          <a:xfrm>
            <a:off x="223551" y="5867400"/>
            <a:ext cx="4196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Gaye Todd (</a:t>
            </a:r>
            <a:r>
              <a:rPr lang="en-US" sz="24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Adegbalola</a:t>
            </a:r>
            <a:r>
              <a:rPr lang="en-US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1960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887522-1D27-2646-9C63-5B3B3789A832}"/>
              </a:ext>
            </a:extLst>
          </p:cNvPr>
          <p:cNvSpPr txBox="1"/>
          <p:nvPr/>
        </p:nvSpPr>
        <p:spPr>
          <a:xfrm>
            <a:off x="4641293" y="5867400"/>
            <a:ext cx="4350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William Street looking toward the Chatham Bridge</a:t>
            </a:r>
          </a:p>
        </p:txBody>
      </p:sp>
    </p:spTree>
    <p:extLst>
      <p:ext uri="{BB962C8B-B14F-4D97-AF65-F5344CB8AC3E}">
        <p14:creationId xmlns:p14="http://schemas.microsoft.com/office/powerpoint/2010/main" val="29846456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obert Kravitz\Desktop\March ticket 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143000"/>
            <a:ext cx="7851775" cy="331946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914400" y="5257800"/>
            <a:ext cx="708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Martin Luther King’s “I Have A Dream” speech occurred just three years later</a:t>
            </a:r>
          </a:p>
        </p:txBody>
      </p:sp>
    </p:spTree>
    <p:extLst>
      <p:ext uri="{BB962C8B-B14F-4D97-AF65-F5344CB8AC3E}">
        <p14:creationId xmlns:p14="http://schemas.microsoft.com/office/powerpoint/2010/main" val="15295035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506" name="Picture 2"/>
          <p:cNvPicPr>
            <a:picLocks noChangeAspect="1" noChangeArrowheads="1"/>
          </p:cNvPicPr>
          <p:nvPr/>
        </p:nvPicPr>
        <p:blipFill>
          <a:blip r:embed="rId2" cstate="print"/>
          <a:srcRect l="2251" t="5424" r="2499" b="4745"/>
          <a:stretch>
            <a:fillRect/>
          </a:stretch>
        </p:blipFill>
        <p:spPr bwMode="auto">
          <a:xfrm>
            <a:off x="381000" y="152400"/>
            <a:ext cx="8382000" cy="546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B65C6D46-CBC0-B9C5-AB0C-C40150D7B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581650"/>
            <a:ext cx="8763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High school students desegregate lunch  counters at Woolworth’s, W.T. Grant Co., and People’s Drug, July 1960 2002 plaque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Robert Kravitz\Desktop\ID PANELS  9-18-15 1-20\ID BLACK HISTORY\Civil Rights 9-18-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2" y="76200"/>
            <a:ext cx="8643938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07CF569A-2F8C-7724-FB66-68CB0A47E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581650"/>
            <a:ext cx="8763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High school students desegregate lunch  counters at Woolworth’s, W.T. Grant Co., and People’s Drug, July 1960 2015 plaque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4250</TotalTime>
  <Words>586</Words>
  <Application>Microsoft Office PowerPoint</Application>
  <PresentationFormat>On-screen Show (4:3)</PresentationFormat>
  <Paragraphs>80</Paragraphs>
  <Slides>30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Robert Kravetz</dc:creator>
  <cp:lastModifiedBy>hp hp</cp:lastModifiedBy>
  <cp:revision>38</cp:revision>
  <dcterms:created xsi:type="dcterms:W3CDTF">2006-08-16T00:00:00Z</dcterms:created>
  <dcterms:modified xsi:type="dcterms:W3CDTF">2026-09-23T15:49:22Z</dcterms:modified>
</cp:coreProperties>
</file>